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1064" r:id="rId2"/>
    <p:sldId id="1081" r:id="rId3"/>
    <p:sldId id="1049" r:id="rId4"/>
    <p:sldId id="278" r:id="rId5"/>
    <p:sldId id="1073" r:id="rId6"/>
    <p:sldId id="1054" r:id="rId7"/>
    <p:sldId id="1062" r:id="rId8"/>
    <p:sldId id="1052" r:id="rId9"/>
    <p:sldId id="1076" r:id="rId10"/>
    <p:sldId id="1055" r:id="rId11"/>
    <p:sldId id="1056" r:id="rId12"/>
    <p:sldId id="1057" r:id="rId13"/>
    <p:sldId id="1069" r:id="rId14"/>
    <p:sldId id="1080" r:id="rId15"/>
    <p:sldId id="1083" r:id="rId16"/>
    <p:sldId id="1066" r:id="rId17"/>
    <p:sldId id="1058" r:id="rId18"/>
    <p:sldId id="1070" r:id="rId1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BFDFF"/>
    <a:srgbClr val="FF99FF"/>
    <a:srgbClr val="FF7C80"/>
    <a:srgbClr val="F20062"/>
    <a:srgbClr val="FA0065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92" autoAdjust="0"/>
    <p:restoredTop sz="95652" autoAdjust="0"/>
  </p:normalViewPr>
  <p:slideViewPr>
    <p:cSldViewPr>
      <p:cViewPr varScale="1">
        <p:scale>
          <a:sx n="137" d="100"/>
          <a:sy n="137" d="100"/>
        </p:scale>
        <p:origin x="200" y="3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6" d="100"/>
        <a:sy n="146" d="100"/>
      </p:scale>
      <p:origin x="0" y="-24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BDBDC1-D53C-468F-8153-0BC6A6281877}" type="datetimeFigureOut">
              <a:rPr lang="zh-CN" altLang="en-US"/>
              <a:pPr>
                <a:defRPr/>
              </a:pPr>
              <a:t>2021/3/12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FA3257-F3DD-4748-9A5C-5D3ADCAA992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2255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2F6591C-04E1-4959-A672-176F797B4037}" type="datetimeFigureOut">
              <a:rPr lang="zh-CN" altLang="en-US"/>
              <a:pPr>
                <a:defRPr/>
              </a:pPr>
              <a:t>2021/3/12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F8D987-254C-40A1-B1B4-A68392B35D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728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6EBA7-A4B2-4525-87C9-5A09224984C5}" type="datetimeFigureOut">
              <a:rPr lang="zh-CN" altLang="en-US"/>
              <a:pPr>
                <a:defRPr/>
              </a:pPr>
              <a:t>2021/3/12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336F7-E066-4385-BFF6-DB5D94680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94D6C-5FDA-4929-9BB9-A936BE3C9F24}" type="datetimeFigureOut">
              <a:rPr lang="zh-CN" altLang="en-US"/>
              <a:pPr>
                <a:defRPr/>
              </a:pPr>
              <a:t>2021/3/12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5595D-015A-4347-9D0F-AE8AF077DBB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7624" y="195486"/>
            <a:ext cx="4608512" cy="432048"/>
          </a:xfrm>
        </p:spPr>
        <p:txBody>
          <a:bodyPr/>
          <a:lstStyle>
            <a:lvl1pPr algn="l">
              <a:defRPr sz="2800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987574"/>
            <a:ext cx="8229600" cy="3394472"/>
          </a:xfrm>
        </p:spPr>
        <p:txBody>
          <a:bodyPr/>
          <a:lstStyle>
            <a:lvl1pPr>
              <a:defRPr sz="2000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>
              <a:defRPr sz="1800"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>
              <a:defRPr sz="1600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>
              <a:defRPr sz="1400"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>
              <a:defRPr sz="1400"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AE6C-BC43-42DB-8079-717F59934359}" type="datetimeFigureOut">
              <a:rPr lang="zh-CN" altLang="en-US"/>
              <a:pPr>
                <a:defRPr/>
              </a:pPr>
              <a:t>2021/3/12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7632-C40D-4DB7-A797-2184ADB74E4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101E27B-028F-F247-B165-5FD3D5EDFB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4338" name="标题占位符 1"/>
          <p:cNvSpPr>
            <a:spLocks noGrp="1"/>
          </p:cNvSpPr>
          <p:nvPr>
            <p:ph type="title"/>
          </p:nvPr>
        </p:nvSpPr>
        <p:spPr bwMode="auto">
          <a:xfrm>
            <a:off x="1187624" y="175785"/>
            <a:ext cx="4464496" cy="4834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l"/>
            <a:r>
              <a:rPr lang="zh-CN" altLang="en-US" dirty="0"/>
              <a:t>单击此处编辑母版标题样式</a:t>
            </a:r>
          </a:p>
        </p:txBody>
      </p:sp>
      <p:sp>
        <p:nvSpPr>
          <p:cNvPr id="1433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11560" y="1035326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cxnSp>
        <p:nvCxnSpPr>
          <p:cNvPr id="9" name="直接连接符 4">
            <a:extLst>
              <a:ext uri="{FF2B5EF4-FFF2-40B4-BE49-F238E27FC236}">
                <a16:creationId xmlns:a16="http://schemas.microsoft.com/office/drawing/2014/main" id="{0EF2D620-DC32-C84C-A7AA-8E070AEDC937}"/>
              </a:ext>
            </a:extLst>
          </p:cNvPr>
          <p:cNvCxnSpPr/>
          <p:nvPr userDrawn="1"/>
        </p:nvCxnSpPr>
        <p:spPr>
          <a:xfrm>
            <a:off x="0" y="71370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2800" kern="1200" dirty="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zh-CN" altLang="en-US" sz="20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zh-CN" altLang="en-US" sz="18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zh-CN" altLang="en-US" sz="16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zh-CN" altLang="en-US" sz="1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zh-CN" altLang="en-US" sz="1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2ACF74F9-BC0B-0B4E-9409-0F58FF6AE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123478"/>
            <a:ext cx="4464496" cy="483497"/>
          </a:xfrm>
        </p:spPr>
        <p:txBody>
          <a:bodyPr/>
          <a:lstStyle/>
          <a:p>
            <a:pPr algn="l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案</a:t>
            </a:r>
            <a:r>
              <a:rPr lang="zh-CN" altLang="zh-CN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例</a:t>
            </a:r>
            <a:r>
              <a:rPr lang="zh-CN" altLang="en-US" sz="2400" b="1" dirty="0"/>
              <a:t>说明</a:t>
            </a:r>
            <a:endParaRPr kumimoji="1"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E8DE6E-4121-B741-8F15-4EDB435EE2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915566"/>
            <a:ext cx="8229600" cy="395922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1400" b="1" dirty="0"/>
              <a:t>案例征集要求</a:t>
            </a:r>
            <a:r>
              <a:rPr lang="zh-CN" altLang="en-US" sz="1400" dirty="0"/>
              <a:t>：</a:t>
            </a:r>
            <a:endParaRPr lang="en-US" altLang="zh-CN" sz="1400" dirty="0"/>
          </a:p>
          <a:p>
            <a:pPr marL="0" indent="0">
              <a:buNone/>
            </a:pPr>
            <a:endParaRPr lang="en-US" altLang="zh-CN" sz="1400" dirty="0"/>
          </a:p>
          <a:p>
            <a:pPr>
              <a:lnSpc>
                <a:spcPct val="150000"/>
              </a:lnSpc>
              <a:buClr>
                <a:srgbClr val="C00000"/>
              </a:buClr>
              <a:buSzPct val="50000"/>
              <a:buFont typeface="Wingdings" pitchFamily="2" charset="2"/>
              <a:buChar char="l"/>
            </a:pPr>
            <a:r>
              <a:rPr lang="zh-CN" altLang="en-US" sz="1400" dirty="0"/>
              <a:t>提供心内科常见疾病</a:t>
            </a:r>
            <a:r>
              <a:rPr lang="zh-CN" altLang="en-US" sz="1400" b="1" dirty="0"/>
              <a:t>房颤抗凝经典临床案例</a:t>
            </a:r>
            <a:r>
              <a:rPr lang="zh-CN" altLang="en-US" sz="1400" dirty="0"/>
              <a:t>，要求具有</a:t>
            </a:r>
            <a:r>
              <a:rPr lang="zh-CN" altLang="en-US" sz="1400" b="1" dirty="0"/>
              <a:t>讨论价值</a:t>
            </a:r>
            <a:r>
              <a:rPr lang="zh-CN" altLang="en-US" sz="1400" dirty="0"/>
              <a:t>和</a:t>
            </a:r>
            <a:r>
              <a:rPr lang="zh-CN" altLang="en-US" sz="1400" b="1" dirty="0"/>
              <a:t>临床参考</a:t>
            </a:r>
            <a:r>
              <a:rPr lang="zh-CN" altLang="en-US" sz="1400" dirty="0"/>
              <a:t>价值</a:t>
            </a:r>
            <a:endParaRPr lang="en-US" altLang="zh-CN" sz="1400" dirty="0"/>
          </a:p>
          <a:p>
            <a:pPr>
              <a:lnSpc>
                <a:spcPct val="150000"/>
              </a:lnSpc>
              <a:buClr>
                <a:srgbClr val="C00000"/>
              </a:buClr>
              <a:buSzPct val="50000"/>
              <a:buFont typeface="Wingdings" pitchFamily="2" charset="2"/>
              <a:buChar char="l"/>
            </a:pPr>
            <a:r>
              <a:rPr lang="zh-CN" altLang="en-US" sz="1400" dirty="0"/>
              <a:t>案例资料和诊疗经过</a:t>
            </a:r>
            <a:r>
              <a:rPr lang="zh-CN" altLang="en-US" sz="1400" b="1" dirty="0"/>
              <a:t>真实可靠，</a:t>
            </a:r>
            <a:r>
              <a:rPr lang="zh-CN" altLang="en-US" sz="1400" dirty="0"/>
              <a:t>临床</a:t>
            </a:r>
            <a:r>
              <a:rPr lang="zh-CN" altLang="en-US" sz="1400" b="1" dirty="0"/>
              <a:t>诊断明确</a:t>
            </a:r>
            <a:r>
              <a:rPr lang="zh-CN" altLang="en-US" sz="1400" dirty="0"/>
              <a:t>、诊断依据可靠、治疗规范合理，值得借鉴</a:t>
            </a:r>
            <a:endParaRPr lang="en-US" altLang="zh-CN" sz="1400" dirty="0"/>
          </a:p>
          <a:p>
            <a:pPr>
              <a:lnSpc>
                <a:spcPct val="150000"/>
              </a:lnSpc>
              <a:buClr>
                <a:srgbClr val="C00000"/>
              </a:buClr>
              <a:buSzPct val="50000"/>
              <a:buFont typeface="Wingdings" pitchFamily="2" charset="2"/>
              <a:buChar char="l"/>
            </a:pPr>
            <a:r>
              <a:rPr lang="zh-CN" altLang="en-US" sz="1400" dirty="0"/>
              <a:t>病史</a:t>
            </a:r>
            <a:r>
              <a:rPr lang="zh-CN" altLang="en-US" sz="1400" b="1" dirty="0"/>
              <a:t>资料完整</a:t>
            </a:r>
            <a:r>
              <a:rPr lang="zh-CN" altLang="en-US" sz="1400" dirty="0"/>
              <a:t>，展现诊疗过程各个方面（如患者基本信息、主诉、病史、体格检查、实验室检查、影像学检查、治疗方案及效果）</a:t>
            </a:r>
            <a:endParaRPr lang="en-US" altLang="zh-CN" sz="1400" dirty="0"/>
          </a:p>
          <a:p>
            <a:pPr>
              <a:lnSpc>
                <a:spcPct val="150000"/>
              </a:lnSpc>
              <a:buClr>
                <a:srgbClr val="C00000"/>
              </a:buClr>
              <a:buSzPct val="50000"/>
              <a:buFont typeface="Wingdings" pitchFamily="2" charset="2"/>
              <a:buChar char="l"/>
            </a:pPr>
            <a:r>
              <a:rPr lang="zh-CN" altLang="zh-CN" sz="1400" dirty="0"/>
              <a:t>请注意</a:t>
            </a:r>
            <a:r>
              <a:rPr lang="zh-CN" altLang="zh-CN" sz="1400" b="1" dirty="0"/>
              <a:t>保护</a:t>
            </a:r>
            <a:r>
              <a:rPr lang="zh-CN" altLang="zh-CN" sz="1400" dirty="0"/>
              <a:t>患者</a:t>
            </a:r>
            <a:r>
              <a:rPr lang="zh-CN" altLang="zh-CN" sz="1400" b="1" dirty="0"/>
              <a:t>个人隐私</a:t>
            </a:r>
            <a:r>
              <a:rPr lang="zh-CN" altLang="en-US" sz="1400" dirty="0">
                <a:solidFill>
                  <a:srgbClr val="C00000"/>
                </a:solidFill>
              </a:rPr>
              <a:t>，</a:t>
            </a:r>
            <a:r>
              <a:rPr lang="zh-CN" altLang="zh-CN" sz="1400" dirty="0"/>
              <a:t>勿出现任何可识别的个人信息</a:t>
            </a:r>
            <a:r>
              <a:rPr lang="zh-CN" altLang="en-US" sz="1400" dirty="0"/>
              <a:t>（</a:t>
            </a:r>
            <a:r>
              <a:rPr lang="zh-CN" altLang="zh-CN" sz="1400" dirty="0"/>
              <a:t>如姓名、住院号、检查号、手机号等）</a:t>
            </a:r>
            <a:endParaRPr lang="en-US" altLang="zh-CN" sz="1400" dirty="0"/>
          </a:p>
          <a:p>
            <a:pPr>
              <a:lnSpc>
                <a:spcPct val="150000"/>
              </a:lnSpc>
              <a:buClr>
                <a:srgbClr val="C00000"/>
              </a:buClr>
              <a:buSzPct val="50000"/>
              <a:buFont typeface="Wingdings" pitchFamily="2" charset="2"/>
              <a:buChar char="l"/>
            </a:pPr>
            <a:r>
              <a:rPr lang="zh-CN" altLang="en-US" sz="1400" dirty="0"/>
              <a:t>以下为案例模版，供参考</a:t>
            </a:r>
            <a:br>
              <a:rPr lang="zh-CN" altLang="zh-CN" sz="1400" dirty="0"/>
            </a:b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32309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F9339D-B224-AA4F-AE5C-A2D87637D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203598"/>
            <a:ext cx="7954319" cy="3065388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房颤常发生在有心血管危险因素</a:t>
            </a:r>
            <a:r>
              <a:rPr lang="en-US" altLang="zh-CN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共病的患者中，根据房颤患者就诊的具体情况写明对应的检查方式。</a:t>
            </a:r>
            <a:endParaRPr lang="en-US" altLang="zh-CN" sz="1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所有房颤患者</a:t>
            </a:r>
          </a:p>
          <a:p>
            <a:pPr lvl="0">
              <a:lnSpc>
                <a:spcPct val="150000"/>
              </a:lnSpc>
              <a:buClr>
                <a:srgbClr val="C00000"/>
              </a:buClr>
              <a:buSzPct val="55000"/>
              <a:buFont typeface="Wingdings" pitchFamily="2" charset="2"/>
              <a:buChar char="l"/>
            </a:pPr>
            <a:r>
              <a:rPr lang="zh-CN" altLang="en-US" sz="18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经胸超声心动图</a:t>
            </a:r>
            <a:endParaRPr lang="en-US" altLang="zh-CN" sz="1800" b="1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心腔内超声 </a:t>
            </a:r>
            <a:r>
              <a:rPr kumimoji="1" lang="en-US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kumimoji="1" lang="en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 C E ) </a:t>
            </a:r>
          </a:p>
          <a:p>
            <a:pPr>
              <a:lnSpc>
                <a:spcPct val="150000"/>
              </a:lnSpc>
            </a:pPr>
            <a:r>
              <a:rPr kumimoji="1" lang="en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X </a:t>
            </a:r>
            <a:r>
              <a:rPr kumimoji="1"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线胸片 </a:t>
            </a:r>
          </a:p>
          <a:p>
            <a:pPr>
              <a:lnSpc>
                <a:spcPct val="150000"/>
              </a:lnSpc>
            </a:pPr>
            <a:r>
              <a:rPr kumimoji="1"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计算机断层扫描</a:t>
            </a:r>
            <a:r>
              <a:rPr kumimoji="1" lang="en-US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kumimoji="1" lang="en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CT)</a:t>
            </a:r>
            <a:r>
              <a:rPr kumimoji="1"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或头颅磁共振成像 </a:t>
            </a:r>
            <a:r>
              <a:rPr kumimoji="1" lang="en-US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kumimoji="1" lang="en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MRI )</a:t>
            </a:r>
          </a:p>
          <a:p>
            <a:pPr marL="0" indent="0">
              <a:lnSpc>
                <a:spcPct val="150000"/>
              </a:lnSpc>
              <a:buNone/>
            </a:pPr>
            <a:r>
              <a:rPr kumimoji="1" lang="en" altLang="zh-CN" sz="105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2ACF74F9-BC0B-0B4E-9409-0F58FF6AE7B6}"/>
              </a:ext>
            </a:extLst>
          </p:cNvPr>
          <p:cNvSpPr txBox="1">
            <a:spLocks/>
          </p:cNvSpPr>
          <p:nvPr/>
        </p:nvSpPr>
        <p:spPr bwMode="auto">
          <a:xfrm>
            <a:off x="1331640" y="0"/>
            <a:ext cx="3960440" cy="698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其它检查</a:t>
            </a:r>
          </a:p>
        </p:txBody>
      </p:sp>
    </p:spTree>
    <p:extLst>
      <p:ext uri="{BB962C8B-B14F-4D97-AF65-F5344CB8AC3E}">
        <p14:creationId xmlns:p14="http://schemas.microsoft.com/office/powerpoint/2010/main" val="489477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00DB3F-C197-FC41-8DFF-E9CFD1B79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736" y="1701006"/>
            <a:ext cx="7031632" cy="2022872"/>
          </a:xfrm>
        </p:spPr>
        <p:txBody>
          <a:bodyPr/>
          <a:lstStyle/>
          <a:p>
            <a:pPr lvl="0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kumimoji="1" lang="zh-CN" altLang="zh-CN" sz="1800" b="1" dirty="0"/>
              <a:t>诊断</a:t>
            </a:r>
            <a:r>
              <a:rPr kumimoji="1" lang="en-US" altLang="zh-CN" sz="1800" b="1" dirty="0"/>
              <a:t>1</a:t>
            </a:r>
            <a:r>
              <a:rPr kumimoji="1" lang="zh-CN" altLang="en-US" sz="1800" b="1" dirty="0"/>
              <a:t>       </a:t>
            </a:r>
            <a:endParaRPr kumimoji="1" lang="zh-CN" altLang="zh-CN" sz="1800" b="1" dirty="0"/>
          </a:p>
          <a:p>
            <a:pPr lvl="0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kumimoji="1" lang="zh-CN" altLang="zh-CN" sz="1800" b="1" dirty="0"/>
              <a:t>诊断</a:t>
            </a:r>
            <a:r>
              <a:rPr kumimoji="1" lang="en-US" altLang="zh-CN" sz="1800" b="1" dirty="0"/>
              <a:t>2</a:t>
            </a:r>
            <a:endParaRPr kumimoji="1" lang="zh-CN" altLang="zh-CN" sz="1800" b="1" dirty="0"/>
          </a:p>
          <a:p>
            <a:pPr lvl="0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kumimoji="1" lang="zh-CN" altLang="zh-CN" sz="1800" b="1" dirty="0"/>
              <a:t>诊断</a:t>
            </a:r>
            <a:r>
              <a:rPr kumimoji="1" lang="en-US" altLang="zh-CN" sz="1800" b="1" dirty="0"/>
              <a:t>3</a:t>
            </a:r>
          </a:p>
          <a:p>
            <a:pPr marL="0" indent="0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75000"/>
              <a:buNone/>
            </a:pPr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诊断需明确、具体，确定房颤的临床类型和及合并症</a:t>
            </a:r>
            <a:endParaRPr lang="zh-CN" altLang="zh-CN" sz="1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611FC6A-72B0-CC44-9C0C-960A7B9F1263}"/>
              </a:ext>
            </a:extLst>
          </p:cNvPr>
          <p:cNvSpPr txBox="1"/>
          <p:nvPr/>
        </p:nvSpPr>
        <p:spPr>
          <a:xfrm>
            <a:off x="458376" y="1010364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0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诊断名称书写标准</a:t>
            </a:r>
            <a:r>
              <a:rPr lang="zh-CN" altLang="zh-CN" sz="20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br>
              <a:rPr lang="zh-CN" altLang="zh-CN" sz="20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kumimoji="1" lang="zh-CN" altLang="en-US" sz="2000" dirty="0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2ACF74F9-BC0B-0B4E-9409-0F58FF6AE7B6}"/>
              </a:ext>
            </a:extLst>
          </p:cNvPr>
          <p:cNvSpPr txBox="1">
            <a:spLocks/>
          </p:cNvSpPr>
          <p:nvPr/>
        </p:nvSpPr>
        <p:spPr bwMode="auto">
          <a:xfrm>
            <a:off x="1362472" y="0"/>
            <a:ext cx="3240360" cy="698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初步诊断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73968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28B891-DBCA-EA4F-BDBB-743377892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785468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65000"/>
              <a:buNone/>
            </a:pPr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根据临床依据的规范化治疗制定以下方案：非药物治疗</a:t>
            </a:r>
            <a:r>
              <a:rPr lang="en-US" altLang="zh-CN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药物治疗（</a:t>
            </a:r>
            <a:r>
              <a:rPr lang="zh-CN" altLang="en-US" sz="18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抗凝治疗是卒中预防的核心策略</a:t>
            </a:r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US" altLang="zh-CN" sz="1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lnSpc>
                <a:spcPct val="150000"/>
              </a:lnSpc>
              <a:buClr>
                <a:schemeClr val="tx1"/>
              </a:buClr>
              <a:buSzPct val="65000"/>
              <a:buFont typeface="Wingdings" pitchFamily="2" charset="2"/>
              <a:buChar char="l"/>
            </a:pPr>
            <a:r>
              <a:rPr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非药物治疗，</a:t>
            </a:r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如射频消融、左心耳封堵</a:t>
            </a:r>
            <a:endParaRPr lang="zh-CN" altLang="zh-CN" sz="1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lnSpc>
                <a:spcPct val="150000"/>
              </a:lnSpc>
              <a:buClr>
                <a:schemeClr val="tx1"/>
              </a:buClr>
              <a:buSzPct val="65000"/>
              <a:buFont typeface="Wingdings" pitchFamily="2" charset="2"/>
              <a:buChar char="l"/>
            </a:pPr>
            <a:r>
              <a:rPr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药物治疗：</a:t>
            </a:r>
            <a:r>
              <a:rPr lang="zh-CN" altLang="zh-CN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治疗</a:t>
            </a:r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要</a:t>
            </a:r>
            <a:r>
              <a:rPr lang="zh-CN" altLang="zh-CN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有针对性</a:t>
            </a:r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；</a:t>
            </a:r>
            <a:r>
              <a:rPr lang="zh-CN" altLang="zh-CN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勿使用产品</a:t>
            </a:r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名</a:t>
            </a:r>
            <a:r>
              <a:rPr lang="zh-CN" altLang="zh-CN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，请使用</a:t>
            </a:r>
            <a:r>
              <a:rPr lang="zh-CN" altLang="zh-CN" sz="18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化学名</a:t>
            </a:r>
            <a:r>
              <a:rPr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；</a:t>
            </a:r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注意用药时间和剂量的规范使用</a:t>
            </a:r>
            <a:endParaRPr lang="en-US" altLang="zh-CN" sz="1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65000"/>
              <a:buNone/>
            </a:pPr>
            <a:r>
              <a:rPr lang="zh-CN" altLang="en-US" sz="18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药物抗凝预防卒中</a:t>
            </a:r>
            <a:endParaRPr lang="en-US" altLang="zh-CN" sz="1800" b="1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65000"/>
              <a:buNone/>
            </a:pPr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药物治疗控制心率</a:t>
            </a:r>
            <a:endParaRPr lang="en-US" altLang="zh-CN" sz="1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65000"/>
              <a:buNone/>
            </a:pPr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对应的合并症治疗</a:t>
            </a:r>
            <a:endParaRPr lang="en-US" altLang="zh-CN" sz="1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65000"/>
              <a:buNone/>
            </a:pPr>
            <a:r>
              <a:rPr lang="zh-CN" altLang="en-US" sz="14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</a:t>
            </a:r>
            <a:endParaRPr lang="en-US" altLang="zh-CN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65000"/>
              <a:buNone/>
            </a:pPr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     </a:t>
            </a:r>
            <a:endParaRPr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zh-CN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kumimoji="1" lang="zh-CN" altLang="en-US" sz="1800" dirty="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2ACF74F9-BC0B-0B4E-9409-0F58FF6AE7B6}"/>
              </a:ext>
            </a:extLst>
          </p:cNvPr>
          <p:cNvSpPr txBox="1">
            <a:spLocks/>
          </p:cNvSpPr>
          <p:nvPr/>
        </p:nvSpPr>
        <p:spPr bwMode="auto">
          <a:xfrm>
            <a:off x="1259632" y="4541"/>
            <a:ext cx="5184576" cy="698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诊治经过（含再次及多次诊疗经历）</a:t>
            </a:r>
          </a:p>
        </p:txBody>
      </p:sp>
    </p:spTree>
    <p:extLst>
      <p:ext uri="{BB962C8B-B14F-4D97-AF65-F5344CB8AC3E}">
        <p14:creationId xmlns:p14="http://schemas.microsoft.com/office/powerpoint/2010/main" val="3338529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>
            <a:extLst>
              <a:ext uri="{FF2B5EF4-FFF2-40B4-BE49-F238E27FC236}">
                <a16:creationId xmlns:a16="http://schemas.microsoft.com/office/drawing/2014/main" id="{2ACF74F9-BC0B-0B4E-9409-0F58FF6AE7B6}"/>
              </a:ext>
            </a:extLst>
          </p:cNvPr>
          <p:cNvSpPr txBox="1">
            <a:spLocks/>
          </p:cNvSpPr>
          <p:nvPr/>
        </p:nvSpPr>
        <p:spPr bwMode="auto">
          <a:xfrm>
            <a:off x="1331640" y="22979"/>
            <a:ext cx="3240360" cy="698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出院方案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53848C4-3D96-1346-9B74-1E6E80A23195}"/>
              </a:ext>
            </a:extLst>
          </p:cNvPr>
          <p:cNvSpPr txBox="1"/>
          <p:nvPr/>
        </p:nvSpPr>
        <p:spPr>
          <a:xfrm>
            <a:off x="899592" y="105958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病人出院后的治疗方案 用药情况、患者随访情况等</a:t>
            </a:r>
            <a:endParaRPr kumimoji="1" lang="en-US" altLang="zh-CN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kumimoji="1"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6663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A0E300-4884-5E40-913B-5C996DA3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-35169"/>
            <a:ext cx="8229600" cy="857250"/>
          </a:xfrm>
        </p:spPr>
        <p:txBody>
          <a:bodyPr/>
          <a:lstStyle/>
          <a:p>
            <a:pPr algn="l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治疗结果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3AF9D2-65F0-5C48-BCD0-E0BC8D00D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患者病情的改善</a:t>
            </a:r>
            <a:endParaRPr kumimoji="1" lang="en-US" altLang="zh-CN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抗凝治疗的必要性</a:t>
            </a:r>
          </a:p>
        </p:txBody>
      </p:sp>
    </p:spTree>
    <p:extLst>
      <p:ext uri="{BB962C8B-B14F-4D97-AF65-F5344CB8AC3E}">
        <p14:creationId xmlns:p14="http://schemas.microsoft.com/office/powerpoint/2010/main" val="3941992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>
            <a:extLst>
              <a:ext uri="{FF2B5EF4-FFF2-40B4-BE49-F238E27FC236}">
                <a16:creationId xmlns:a16="http://schemas.microsoft.com/office/drawing/2014/main" id="{2ACF74F9-BC0B-0B4E-9409-0F58FF6AE7B6}"/>
              </a:ext>
            </a:extLst>
          </p:cNvPr>
          <p:cNvSpPr txBox="1">
            <a:spLocks/>
          </p:cNvSpPr>
          <p:nvPr/>
        </p:nvSpPr>
        <p:spPr bwMode="auto">
          <a:xfrm>
            <a:off x="1331640" y="0"/>
            <a:ext cx="3240360" cy="698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出院方案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53848C4-3D96-1346-9B74-1E6E80A23195}"/>
              </a:ext>
            </a:extLst>
          </p:cNvPr>
          <p:cNvSpPr txBox="1"/>
          <p:nvPr/>
        </p:nvSpPr>
        <p:spPr>
          <a:xfrm>
            <a:off x="971600" y="91556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病人出院后的治疗方案 用药情况、患者随访情况等</a:t>
            </a:r>
            <a:endParaRPr kumimoji="1" lang="en-US" altLang="zh-CN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kumimoji="1"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7307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4F263E-0CF5-B243-9B45-EE4BEF756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987574"/>
            <a:ext cx="7437512" cy="3466480"/>
          </a:xfrm>
        </p:spPr>
        <p:txBody>
          <a:bodyPr/>
          <a:lstStyle/>
          <a:p>
            <a:pPr lvl="0">
              <a:lnSpc>
                <a:spcPct val="150000"/>
              </a:lnSpc>
              <a:buClr>
                <a:schemeClr val="tx1"/>
              </a:buClr>
              <a:buSzPct val="70000"/>
              <a:buFont typeface="Wingdings" pitchFamily="2" charset="2"/>
              <a:buChar char="l"/>
            </a:pP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针对治疗方案做出针对性总结和思考（抗凝）</a:t>
            </a:r>
            <a:endParaRPr lang="en-US" altLang="zh-CN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SzPct val="70000"/>
              <a:buFont typeface="Wingdings" pitchFamily="2" charset="2"/>
              <a:buChar char="l"/>
            </a:pP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房颤患者的</a:t>
            </a: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治</a:t>
            </a: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体会</a:t>
            </a: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及未解决问题</a:t>
            </a: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与</a:t>
            </a: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困惑</a:t>
            </a:r>
          </a:p>
          <a:p>
            <a:pPr lvl="0">
              <a:lnSpc>
                <a:spcPct val="150000"/>
              </a:lnSpc>
              <a:buClr>
                <a:schemeClr val="tx1"/>
              </a:buClr>
              <a:buSzPct val="70000"/>
              <a:buFont typeface="Wingdings" pitchFamily="2" charset="2"/>
              <a:buChar char="l"/>
            </a:pPr>
            <a:endParaRPr lang="en-US" altLang="zh-CN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lnSpc>
                <a:spcPct val="150000"/>
              </a:lnSpc>
              <a:buClr>
                <a:schemeClr val="tx1"/>
              </a:buClr>
              <a:buSzPct val="70000"/>
              <a:buFont typeface="Wingdings" pitchFamily="2" charset="2"/>
              <a:buChar char="l"/>
            </a:pPr>
            <a:endParaRPr lang="en-US" altLang="zh-CN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lnSpc>
                <a:spcPct val="150000"/>
              </a:lnSpc>
              <a:buClr>
                <a:schemeClr val="tx1"/>
              </a:buClr>
              <a:buSzPct val="70000"/>
              <a:buFont typeface="Wingdings" pitchFamily="2" charset="2"/>
              <a:buChar char="l"/>
            </a:pPr>
            <a:endParaRPr lang="zh-CN" altLang="zh-CN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2ACF74F9-BC0B-0B4E-9409-0F58FF6AE7B6}"/>
              </a:ext>
            </a:extLst>
          </p:cNvPr>
          <p:cNvSpPr txBox="1">
            <a:spLocks/>
          </p:cNvSpPr>
          <p:nvPr/>
        </p:nvSpPr>
        <p:spPr bwMode="auto">
          <a:xfrm>
            <a:off x="1331640" y="0"/>
            <a:ext cx="3240360" cy="698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治疗体会</a:t>
            </a:r>
          </a:p>
        </p:txBody>
      </p:sp>
    </p:spTree>
    <p:extLst>
      <p:ext uri="{BB962C8B-B14F-4D97-AF65-F5344CB8AC3E}">
        <p14:creationId xmlns:p14="http://schemas.microsoft.com/office/powerpoint/2010/main" val="3728894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812575-0E29-6F49-94E5-E8A58CE32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987575"/>
            <a:ext cx="8291264" cy="1584176"/>
          </a:xfrm>
        </p:spPr>
        <p:txBody>
          <a:bodyPr/>
          <a:lstStyle/>
          <a:p>
            <a:pPr algn="l">
              <a:lnSpc>
                <a:spcPct val="150000"/>
              </a:lnSpc>
            </a:pPr>
            <a:br>
              <a:rPr kumimoji="1" lang="en-US" altLang="zh-CN" sz="1800" dirty="0"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r>
              <a:rPr kumimoji="1"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针对这一类型病例的</a:t>
            </a:r>
            <a:br>
              <a:rPr kumimoji="1" lang="en-US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r>
              <a:rPr kumimoji="1"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可切入产品的</a:t>
            </a:r>
            <a:r>
              <a:rPr lang="zh-CN" altLang="en-US" sz="2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循证医学证据</a:t>
            </a:r>
            <a:r>
              <a:rPr kumimoji="1"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及</a:t>
            </a:r>
            <a:r>
              <a:rPr lang="zh-CN" altLang="en-US" sz="2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权威指南推荐</a:t>
            </a:r>
            <a:br>
              <a:rPr kumimoji="1" lang="en-US" altLang="zh-CN" sz="20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勿使用产品</a:t>
            </a: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名</a:t>
            </a: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，请使用</a:t>
            </a:r>
            <a:r>
              <a:rPr lang="zh-CN" altLang="zh-CN" sz="2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化学名</a:t>
            </a:r>
            <a:br>
              <a:rPr kumimoji="1" lang="en-US" altLang="zh-CN" sz="1800" dirty="0"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endParaRPr kumimoji="1" lang="zh-CN" altLang="en-US" sz="1800" dirty="0"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2ACF74F9-BC0B-0B4E-9409-0F58FF6AE7B6}"/>
              </a:ext>
            </a:extLst>
          </p:cNvPr>
          <p:cNvSpPr txBox="1">
            <a:spLocks/>
          </p:cNvSpPr>
          <p:nvPr/>
        </p:nvSpPr>
        <p:spPr bwMode="auto">
          <a:xfrm>
            <a:off x="1331640" y="11256"/>
            <a:ext cx="3240360" cy="698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临床思辨</a:t>
            </a:r>
          </a:p>
        </p:txBody>
      </p:sp>
    </p:spTree>
    <p:extLst>
      <p:ext uri="{BB962C8B-B14F-4D97-AF65-F5344CB8AC3E}">
        <p14:creationId xmlns:p14="http://schemas.microsoft.com/office/powerpoint/2010/main" val="89428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>
            <a:extLst>
              <a:ext uri="{FF2B5EF4-FFF2-40B4-BE49-F238E27FC236}">
                <a16:creationId xmlns:a16="http://schemas.microsoft.com/office/drawing/2014/main" id="{2ACF74F9-BC0B-0B4E-9409-0F58FF6AE7B6}"/>
              </a:ext>
            </a:extLst>
          </p:cNvPr>
          <p:cNvSpPr txBox="1">
            <a:spLocks/>
          </p:cNvSpPr>
          <p:nvPr/>
        </p:nvSpPr>
        <p:spPr bwMode="auto">
          <a:xfrm>
            <a:off x="2843808" y="2222376"/>
            <a:ext cx="3240360" cy="698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谢 谢！</a:t>
            </a:r>
          </a:p>
        </p:txBody>
      </p:sp>
    </p:spTree>
    <p:extLst>
      <p:ext uri="{BB962C8B-B14F-4D97-AF65-F5344CB8AC3E}">
        <p14:creationId xmlns:p14="http://schemas.microsoft.com/office/powerpoint/2010/main" val="253905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E83248-070A-6449-84A9-A187610F1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23678"/>
            <a:ext cx="3600400" cy="857250"/>
          </a:xfrm>
        </p:spPr>
        <p:txBody>
          <a:bodyPr/>
          <a:lstStyle/>
          <a:p>
            <a:pPr algn="l" defTabSz="685800" eaLnBrk="1" hangingPunct="1">
              <a:lnSpc>
                <a:spcPct val="90000"/>
              </a:lnSpc>
            </a:pP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</a:t>
            </a:r>
            <a:r>
              <a:rPr lang="zh-CN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病例主要方向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17F3A8-A0B8-D543-B519-785B342BE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7864" y="1491630"/>
            <a:ext cx="5040560" cy="216024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高龄房颤患者抗凝实践分享（关注安全性、肾功能、冠脉获益）</a:t>
            </a:r>
            <a:endParaRPr lang="en-US" altLang="zh-CN" sz="1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高缺血风险慢性冠心病患者抗凝实践分享（双通道抗栓方案）</a:t>
            </a:r>
            <a:endParaRPr lang="en-US" altLang="zh-CN" sz="1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抗凝升级，替换</a:t>
            </a:r>
            <a:r>
              <a:rPr lang="en-US" altLang="zh-CN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VKA</a:t>
            </a:r>
            <a:r>
              <a:rPr lang="zh-CN" altLang="en-US" sz="1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的临床实践分享</a:t>
            </a:r>
            <a:endParaRPr lang="en-US" altLang="zh-CN" sz="18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809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099D03-A7F9-1745-802B-C2E007A7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4604"/>
            <a:ext cx="8229600" cy="1152128"/>
          </a:xfrm>
        </p:spPr>
        <p:txBody>
          <a:bodyPr/>
          <a:lstStyle/>
          <a:p>
            <a:pPr algn="ctr"/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房颤</a:t>
            </a:r>
            <a:r>
              <a:rPr lang="en-US" altLang="zh-CN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PCI</a:t>
            </a: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术后抗栓</a:t>
            </a:r>
            <a:r>
              <a:rPr lang="en-US" altLang="zh-CN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年有余思考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82D9BF-19D3-9E4A-9728-E5EE5CCCF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668" y="4102233"/>
            <a:ext cx="5400600" cy="432048"/>
          </a:xfrm>
        </p:spPr>
        <p:txBody>
          <a:bodyPr/>
          <a:lstStyle/>
          <a:p>
            <a:pPr marL="0" indent="0">
              <a:buNone/>
            </a:pPr>
            <a:r>
              <a:rPr lang="zh-CN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（标题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自行拟定</a:t>
            </a:r>
            <a:r>
              <a:rPr lang="zh-CN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，建议选用有吸引力的标题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zh-CN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id="{E538A49A-3D1C-3A43-A1CA-DF992BA9F06E}"/>
              </a:ext>
            </a:extLst>
          </p:cNvPr>
          <p:cNvSpPr txBox="1">
            <a:spLocks/>
          </p:cNvSpPr>
          <p:nvPr/>
        </p:nvSpPr>
        <p:spPr>
          <a:xfrm>
            <a:off x="2483768" y="2211550"/>
            <a:ext cx="1800200" cy="90318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姓名：</a:t>
            </a:r>
            <a:endParaRPr lang="en-US" altLang="zh-CN" sz="20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医院：</a:t>
            </a:r>
            <a:endParaRPr lang="en-US" altLang="zh-CN" sz="20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500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18" y="1087726"/>
            <a:ext cx="2276475" cy="2886075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标题 1"/>
          <p:cNvSpPr txBox="1"/>
          <p:nvPr/>
        </p:nvSpPr>
        <p:spPr>
          <a:xfrm>
            <a:off x="1219592" y="202880"/>
            <a:ext cx="2769235" cy="460259"/>
          </a:xfrm>
          <a:prstGeom prst="rect">
            <a:avLst/>
          </a:prstGeom>
        </p:spPr>
        <p:txBody>
          <a:bodyPr lIns="91434" tIns="45717" rIns="91434" bIns="45717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医生简介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424970" y="1241484"/>
            <a:ext cx="5051934" cy="90318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**</a:t>
            </a:r>
            <a:r>
              <a:rPr lang="zh-CN" altLang="en-US" sz="2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教授</a:t>
            </a:r>
            <a:endParaRPr lang="en-US" altLang="zh-CN" sz="20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中国</a:t>
            </a:r>
            <a:r>
              <a:rPr lang="en-US" altLang="zh-CN" sz="2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**</a:t>
            </a:r>
            <a:r>
              <a:rPr lang="zh-CN" altLang="en-US" sz="2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大学附属</a:t>
            </a:r>
            <a:r>
              <a:rPr lang="en-US" altLang="zh-CN" sz="2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**</a:t>
            </a:r>
            <a:r>
              <a:rPr lang="zh-CN" altLang="en-US" sz="2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医院</a:t>
            </a:r>
            <a:endParaRPr lang="en-US" altLang="zh-CN" sz="20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4982" y="2090657"/>
            <a:ext cx="5399304" cy="1544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学历，职称。</a:t>
            </a:r>
            <a:endParaRPr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中华医学会呼吸分</a:t>
            </a:r>
            <a:r>
              <a:rPr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会</a:t>
            </a:r>
            <a:r>
              <a:rPr lang="zh-CN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慢阻肺学组委员兼秘书</a:t>
            </a:r>
            <a:endParaRPr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中国医师协会医师分会慢阻肺工作委员会委员兼秘书</a:t>
            </a:r>
            <a:endParaRPr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…</a:t>
            </a:r>
          </a:p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社会任职</a:t>
            </a:r>
            <a:endParaRPr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4227" y="3635247"/>
            <a:ext cx="10115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医生照片</a:t>
            </a:r>
          </a:p>
        </p:txBody>
      </p:sp>
    </p:spTree>
    <p:extLst>
      <p:ext uri="{BB962C8B-B14F-4D97-AF65-F5344CB8AC3E}">
        <p14:creationId xmlns:p14="http://schemas.microsoft.com/office/powerpoint/2010/main" val="3159076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D1575468-793F-4112-96C2-214CBA7CCC80}"/>
              </a:ext>
            </a:extLst>
          </p:cNvPr>
          <p:cNvSpPr txBox="1"/>
          <p:nvPr/>
        </p:nvSpPr>
        <p:spPr>
          <a:xfrm>
            <a:off x="2483768" y="1923678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典型案例分析</a:t>
            </a:r>
          </a:p>
        </p:txBody>
      </p:sp>
    </p:spTree>
    <p:extLst>
      <p:ext uri="{BB962C8B-B14F-4D97-AF65-F5344CB8AC3E}">
        <p14:creationId xmlns:p14="http://schemas.microsoft.com/office/powerpoint/2010/main" val="208000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CE2A8D-88E7-F54A-AD60-E62ABB760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987574"/>
            <a:ext cx="8229600" cy="3394472"/>
          </a:xfrm>
        </p:spPr>
        <p:txBody>
          <a:bodyPr/>
          <a:lstStyle/>
          <a:p>
            <a:pPr marL="0" lvl="0" indent="0">
              <a:buNone/>
            </a:pPr>
            <a:endParaRPr lang="zh-CN" altLang="zh-CN" dirty="0"/>
          </a:p>
          <a:p>
            <a:pPr lvl="0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基本</a:t>
            </a: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信息</a:t>
            </a: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——年龄、性别</a:t>
            </a:r>
          </a:p>
          <a:p>
            <a:pPr lvl="0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患者主诉</a:t>
            </a: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：相关症状、体征、持续时间等</a:t>
            </a:r>
            <a:endParaRPr lang="en-US" altLang="zh-CN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lvl="0" indent="0">
              <a:lnSpc>
                <a:spcPct val="150000"/>
              </a:lnSpc>
              <a:buClr>
                <a:schemeClr val="accent2">
                  <a:lumMod val="75000"/>
                </a:schemeClr>
              </a:buClr>
              <a:buSzPct val="75000"/>
              <a:buNone/>
            </a:pP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    </a:t>
            </a: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</a:t>
            </a:r>
            <a:r>
              <a:rPr lang="zh-CN" altLang="zh-CN" sz="2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就诊</a:t>
            </a: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时</a:t>
            </a:r>
            <a:r>
              <a:rPr lang="zh-CN" altLang="zh-CN" sz="2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主要症状</a:t>
            </a: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为主</a:t>
            </a:r>
          </a:p>
          <a:p>
            <a:pPr lvl="0"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zh-CN" altLang="en-US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现</a:t>
            </a: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病史</a:t>
            </a:r>
            <a:endParaRPr lang="en-US" altLang="zh-CN" sz="2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zh-CN" altLang="zh-CN" sz="2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既往史</a:t>
            </a:r>
            <a:endParaRPr kumimoji="1" lang="zh-CN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2ACF74F9-BC0B-0B4E-9409-0F58FF6AE7B6}"/>
              </a:ext>
            </a:extLst>
          </p:cNvPr>
          <p:cNvSpPr txBox="1">
            <a:spLocks/>
          </p:cNvSpPr>
          <p:nvPr/>
        </p:nvSpPr>
        <p:spPr bwMode="auto">
          <a:xfrm>
            <a:off x="1187624" y="31327"/>
            <a:ext cx="3240360" cy="698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患者入院基本情况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7973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CD6CA8-F142-7A4F-8D84-92B499E60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tx1"/>
              </a:buClr>
              <a:buSzPct val="55000"/>
              <a:buFont typeface="Wingdings" pitchFamily="2" charset="2"/>
              <a:buChar char="l"/>
            </a:pP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一般检查：体温、呼吸、脉搏、血压、</a:t>
            </a:r>
            <a:endParaRPr kumimoji="1"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SzPct val="55000"/>
              <a:buFont typeface="Wingdings" pitchFamily="2" charset="2"/>
              <a:buChar char="l"/>
            </a:pPr>
            <a:r>
              <a:rPr lang="zh-CN" altLang="en-US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心脏听诊：心率、心律、第一心音</a:t>
            </a:r>
            <a:endParaRPr lang="en-US" altLang="zh-CN" b="1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SzPct val="55000"/>
              <a:buFont typeface="Wingdings" pitchFamily="2" charset="2"/>
              <a:buChar char="l"/>
            </a:pP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胸腹检查等</a:t>
            </a: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2ACF74F9-BC0B-0B4E-9409-0F58FF6AE7B6}"/>
              </a:ext>
            </a:extLst>
          </p:cNvPr>
          <p:cNvSpPr txBox="1">
            <a:spLocks/>
          </p:cNvSpPr>
          <p:nvPr/>
        </p:nvSpPr>
        <p:spPr bwMode="auto">
          <a:xfrm>
            <a:off x="1385755" y="0"/>
            <a:ext cx="3240360" cy="6987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体格检查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69071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33BD89-FDF5-5344-AA0D-DA11CA08F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987574"/>
            <a:ext cx="6264696" cy="2955751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70000"/>
              <a:buNone/>
            </a:pP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主要包括</a:t>
            </a:r>
          </a:p>
          <a:p>
            <a:pPr>
              <a:lnSpc>
                <a:spcPct val="150000"/>
              </a:lnSpc>
              <a:buClr>
                <a:schemeClr val="tx1"/>
              </a:buClr>
              <a:buSzPct val="70000"/>
              <a:buFont typeface="Wingdings" pitchFamily="2" charset="2"/>
              <a:buChar char="l"/>
            </a:pP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肾功能检查（内生肌酐清除率、尿素氮、血肌酐）</a:t>
            </a:r>
            <a:endParaRPr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SzPct val="70000"/>
              <a:buFont typeface="Wingdings" pitchFamily="2" charset="2"/>
              <a:buChar char="l"/>
            </a:pP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甲状腺功能</a:t>
            </a:r>
            <a:endParaRPr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SzPct val="70000"/>
              <a:buFont typeface="Wingdings" pitchFamily="2" charset="2"/>
              <a:buChar char="l"/>
            </a:pP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电解质</a:t>
            </a:r>
            <a:endParaRPr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SzPct val="70000"/>
              <a:buFont typeface="Wingdings" pitchFamily="2" charset="2"/>
              <a:buChar char="l"/>
            </a:pP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全血细胞分析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64000"/>
              <a:buFont typeface="Wingdings" pitchFamily="2" charset="2"/>
              <a:buChar char="Ø"/>
            </a:pPr>
            <a:endParaRPr lang="en-US" altLang="zh-CN" sz="1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2ACF74F9-BC0B-0B4E-9409-0F58FF6AE7B6}"/>
              </a:ext>
            </a:extLst>
          </p:cNvPr>
          <p:cNvSpPr txBox="1">
            <a:spLocks/>
          </p:cNvSpPr>
          <p:nvPr/>
        </p:nvSpPr>
        <p:spPr bwMode="auto">
          <a:xfrm>
            <a:off x="539552" y="0"/>
            <a:ext cx="3240360" cy="6916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实验室检查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0191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18BEDD-033B-E64B-9DD3-AC37F2A66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-70338"/>
            <a:ext cx="8229600" cy="857250"/>
          </a:xfrm>
        </p:spPr>
        <p:txBody>
          <a:bodyPr/>
          <a:lstStyle/>
          <a:p>
            <a:pPr algn="l"/>
            <a:r>
              <a:rPr lang="zh-CN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心电图检查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1AFD38-31F8-8840-B9B1-CF25AF791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zh-CN" altLang="en-US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十二导联心电图：</a:t>
            </a:r>
            <a:endParaRPr kumimoji="1" lang="en-US" altLang="zh-CN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所有房颤患者</a:t>
            </a:r>
            <a:endParaRPr lang="en-US" altLang="zh-CN" sz="1800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CN" altLang="en-US" sz="20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动态心电图：</a:t>
            </a:r>
            <a:endParaRPr lang="en-US" altLang="zh-CN" sz="20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合适的心率控制</a:t>
            </a:r>
            <a:endParaRPr lang="en-US" altLang="zh-CN" sz="1800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AF</a:t>
            </a:r>
            <a:r>
              <a:rPr lang="zh-CN" altLang="en-US" sz="18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复发的相关症状</a:t>
            </a:r>
            <a:endParaRPr lang="en-US" altLang="zh-CN" sz="1800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kumimoji="1" lang="en-US" altLang="zh-CN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2192097"/>
      </p:ext>
    </p:extLst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cct</Template>
  <TotalTime>9844</TotalTime>
  <Words>654</Words>
  <Application>Microsoft Macintosh PowerPoint</Application>
  <PresentationFormat>全屏显示(16:9)</PresentationFormat>
  <Paragraphs>87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微软雅黑</vt:lpstr>
      <vt:lpstr>微软雅黑</vt:lpstr>
      <vt:lpstr>Arial</vt:lpstr>
      <vt:lpstr>Calibri</vt:lpstr>
      <vt:lpstr>Wingdings</vt:lpstr>
      <vt:lpstr>自定义设计方案</vt:lpstr>
      <vt:lpstr>案例说明</vt:lpstr>
      <vt:lpstr>   病例主要方向</vt:lpstr>
      <vt:lpstr>房颤PCI术后抗栓3年有余思考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心电图检查</vt:lpstr>
      <vt:lpstr>PowerPoint 演示文稿</vt:lpstr>
      <vt:lpstr>PowerPoint 演示文稿</vt:lpstr>
      <vt:lpstr>PowerPoint 演示文稿</vt:lpstr>
      <vt:lpstr>PowerPoint 演示文稿</vt:lpstr>
      <vt:lpstr>治疗结果</vt:lpstr>
      <vt:lpstr>PowerPoint 演示文稿</vt:lpstr>
      <vt:lpstr>PowerPoint 演示文稿</vt:lpstr>
      <vt:lpstr> 针对这一类型病例的 可切入产品的循证医学证据及权威指南推荐 勿使用产品名，请使用化学名 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Microsoft.com</dc:creator>
  <cp:lastModifiedBy>Microsoft Office User</cp:lastModifiedBy>
  <cp:revision>2446</cp:revision>
  <dcterms:created xsi:type="dcterms:W3CDTF">2011-09-05T01:23:00Z</dcterms:created>
  <dcterms:modified xsi:type="dcterms:W3CDTF">2021-03-12T03:18:22Z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  <property fmtid="{D5CDD505-2E9C-101B-9397-08002B2CF9AE}" pid="3" name="KSORubyTemplateID">
    <vt:lpwstr>2</vt:lpwstr>
  </property>
  <property fmtid="{D5CDD505-2E9C-101B-9397-08002B2CF9AE}" pid="4" name="DLPManualFileClassification">
    <vt:lpwstr>{80FC78AB-ED66-44D6-AF0C-DE8ED0319DA5}</vt:lpwstr>
  </property>
  <property fmtid="{D5CDD505-2E9C-101B-9397-08002B2CF9AE}" pid="5" name="DLPManualFileClassificationLastModifiedBy">
    <vt:lpwstr>ASTELLAS\ACN04123</vt:lpwstr>
  </property>
  <property fmtid="{D5CDD505-2E9C-101B-9397-08002B2CF9AE}" pid="6" name="DLPManualFileClassificationLastModificationDate">
    <vt:lpwstr>1591619065</vt:lpwstr>
  </property>
  <property fmtid="{D5CDD505-2E9C-101B-9397-08002B2CF9AE}" pid="7" name="DLPManualFileClassificationVersion">
    <vt:lpwstr>11.4.0.45</vt:lpwstr>
  </property>
</Properties>
</file>